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6"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93" d="100"/>
          <a:sy n="93" d="100"/>
        </p:scale>
        <p:origin x="6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9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125"/>
            <a:ext cx="7477601" cy="2083118"/>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Git: The Powerful Version Control System</a:t>
            </a:r>
            <a:endParaRPr lang="en-US" sz="4374" dirty="0"/>
          </a:p>
        </p:txBody>
      </p:sp>
      <p:sp>
        <p:nvSpPr>
          <p:cNvPr id="8" name="Text 5"/>
          <p:cNvSpPr/>
          <p:nvPr/>
        </p:nvSpPr>
        <p:spPr>
          <a:xfrm>
            <a:off x="939468" y="5156207"/>
            <a:ext cx="1440656" cy="388858"/>
          </a:xfrm>
          <a:prstGeom prst="rect">
            <a:avLst/>
          </a:prstGeom>
          <a:noFill/>
          <a:ln/>
        </p:spPr>
        <p:txBody>
          <a:bodyPr wrap="none" rtlCol="0" anchor="t"/>
          <a:lstStyle/>
          <a:p>
            <a:pPr marL="0" indent="0" algn="l">
              <a:lnSpc>
                <a:spcPts val="3062"/>
              </a:lnSpc>
              <a:buNone/>
            </a:pPr>
            <a:r>
              <a:rPr lang="en-US" sz="2187" b="1" dirty="0">
                <a:solidFill>
                  <a:srgbClr val="333F70"/>
                </a:solidFill>
                <a:latin typeface="Open Sans" pitchFamily="34" charset="0"/>
                <a:ea typeface="Open Sans" pitchFamily="34" charset="-122"/>
                <a:cs typeface="Open Sans" pitchFamily="34" charset="-120"/>
              </a:rPr>
              <a:t>Balaji B</a:t>
            </a:r>
            <a:br>
              <a:rPr lang="en-US" sz="2187" b="1" dirty="0">
                <a:solidFill>
                  <a:srgbClr val="333F70"/>
                </a:solidFill>
                <a:latin typeface="Open Sans" pitchFamily="34" charset="0"/>
                <a:ea typeface="Open Sans" pitchFamily="34" charset="-122"/>
                <a:cs typeface="Open Sans" pitchFamily="34" charset="-120"/>
              </a:rPr>
            </a:br>
            <a:r>
              <a:rPr lang="en-US" sz="2187" b="1" dirty="0">
                <a:solidFill>
                  <a:srgbClr val="333F70"/>
                </a:solidFill>
                <a:latin typeface="Open Sans" pitchFamily="34" charset="0"/>
                <a:ea typeface="Open Sans" pitchFamily="34" charset="-122"/>
                <a:cs typeface="Open Sans" pitchFamily="34" charset="-120"/>
              </a:rPr>
              <a:t>Associate software developer, IQVIA</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47578"/>
          </a:xfrm>
          <a:prstGeom prst="rect">
            <a:avLst/>
          </a:prstGeom>
          <a:solidFill>
            <a:srgbClr val="FFFFFF"/>
          </a:solidFill>
          <a:ln/>
        </p:spPr>
      </p:sp>
      <p:sp>
        <p:nvSpPr>
          <p:cNvPr id="4" name="Text 2"/>
          <p:cNvSpPr/>
          <p:nvPr/>
        </p:nvSpPr>
        <p:spPr>
          <a:xfrm>
            <a:off x="3042761" y="494586"/>
            <a:ext cx="8544758" cy="1124188"/>
          </a:xfrm>
          <a:prstGeom prst="rect">
            <a:avLst/>
          </a:prstGeom>
          <a:noFill/>
          <a:ln/>
        </p:spPr>
        <p:txBody>
          <a:bodyPr wrap="square" rtlCol="0" anchor="t"/>
          <a:lstStyle/>
          <a:p>
            <a:pPr marL="0" indent="0">
              <a:lnSpc>
                <a:spcPts val="4426"/>
              </a:lnSpc>
              <a:buNone/>
            </a:pPr>
            <a:r>
              <a:rPr lang="en-US" sz="3541" b="1" dirty="0">
                <a:solidFill>
                  <a:srgbClr val="333F70"/>
                </a:solidFill>
                <a:latin typeface="Unbounded" pitchFamily="34" charset="0"/>
                <a:ea typeface="Unbounded" pitchFamily="34" charset="-122"/>
                <a:cs typeface="Unbounded" pitchFamily="34" charset="-120"/>
              </a:rPr>
              <a:t>Git: The Foundation of Modern Development</a:t>
            </a:r>
            <a:endParaRPr lang="en-US" sz="3541" dirty="0"/>
          </a:p>
        </p:txBody>
      </p:sp>
      <p:sp>
        <p:nvSpPr>
          <p:cNvPr id="5" name="Shape 3"/>
          <p:cNvSpPr/>
          <p:nvPr/>
        </p:nvSpPr>
        <p:spPr>
          <a:xfrm>
            <a:off x="3042761" y="1978462"/>
            <a:ext cx="8544758" cy="5774531"/>
          </a:xfrm>
          <a:prstGeom prst="roundRect">
            <a:avLst>
              <a:gd name="adj" fmla="val 1402"/>
            </a:avLst>
          </a:prstGeom>
          <a:noFill/>
          <a:ln w="7620">
            <a:solidFill>
              <a:srgbClr val="000000">
                <a:alpha val="8000"/>
              </a:srgbClr>
            </a:solidFill>
            <a:prstDash val="solid"/>
          </a:ln>
        </p:spPr>
      </p:sp>
      <p:sp>
        <p:nvSpPr>
          <p:cNvPr id="6" name="Shape 4"/>
          <p:cNvSpPr/>
          <p:nvPr/>
        </p:nvSpPr>
        <p:spPr>
          <a:xfrm>
            <a:off x="3050381" y="1986082"/>
            <a:ext cx="8529518" cy="1094303"/>
          </a:xfrm>
          <a:prstGeom prst="rect">
            <a:avLst/>
          </a:prstGeom>
          <a:solidFill>
            <a:srgbClr val="FFFFFF">
              <a:alpha val="4000"/>
            </a:srgbClr>
          </a:solidFill>
          <a:ln/>
        </p:spPr>
      </p:sp>
      <p:sp>
        <p:nvSpPr>
          <p:cNvPr id="7" name="Text 5"/>
          <p:cNvSpPr/>
          <p:nvPr/>
        </p:nvSpPr>
        <p:spPr>
          <a:xfrm>
            <a:off x="3230285" y="2101572"/>
            <a:ext cx="3901321" cy="287774"/>
          </a:xfrm>
          <a:prstGeom prst="rect">
            <a:avLst/>
          </a:prstGeom>
          <a:noFill/>
          <a:ln/>
        </p:spPr>
        <p:txBody>
          <a:bodyPr wrap="non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Free and Open-Source</a:t>
            </a:r>
            <a:endParaRPr lang="en-US" sz="1416" dirty="0"/>
          </a:p>
        </p:txBody>
      </p:sp>
      <p:sp>
        <p:nvSpPr>
          <p:cNvPr id="8" name="Text 6"/>
          <p:cNvSpPr/>
          <p:nvPr/>
        </p:nvSpPr>
        <p:spPr>
          <a:xfrm>
            <a:off x="7498794" y="2101572"/>
            <a:ext cx="3901321" cy="863322"/>
          </a:xfrm>
          <a:prstGeom prst="rect">
            <a:avLst/>
          </a:prstGeom>
          <a:noFill/>
          <a:ln/>
        </p:spPr>
        <p:txBody>
          <a:bodyPr wrap="squar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Git is a free and open-source distributed version control system, making it accessible to developers and teams of all sizes.</a:t>
            </a:r>
            <a:endParaRPr lang="en-US" sz="1416" dirty="0"/>
          </a:p>
        </p:txBody>
      </p:sp>
      <p:sp>
        <p:nvSpPr>
          <p:cNvPr id="9" name="Shape 7"/>
          <p:cNvSpPr/>
          <p:nvPr/>
        </p:nvSpPr>
        <p:spPr>
          <a:xfrm>
            <a:off x="3050381" y="3080385"/>
            <a:ext cx="8529518" cy="1094303"/>
          </a:xfrm>
          <a:prstGeom prst="rect">
            <a:avLst/>
          </a:prstGeom>
          <a:solidFill>
            <a:srgbClr val="000000">
              <a:alpha val="4000"/>
            </a:srgbClr>
          </a:solidFill>
          <a:ln/>
        </p:spPr>
      </p:sp>
      <p:sp>
        <p:nvSpPr>
          <p:cNvPr id="10" name="Text 8"/>
          <p:cNvSpPr/>
          <p:nvPr/>
        </p:nvSpPr>
        <p:spPr>
          <a:xfrm>
            <a:off x="3230285" y="3195876"/>
            <a:ext cx="3901321" cy="287774"/>
          </a:xfrm>
          <a:prstGeom prst="rect">
            <a:avLst/>
          </a:prstGeom>
          <a:noFill/>
          <a:ln/>
        </p:spPr>
        <p:txBody>
          <a:bodyPr wrap="non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Distributed Architecture</a:t>
            </a:r>
            <a:endParaRPr lang="en-US" sz="1416" dirty="0"/>
          </a:p>
        </p:txBody>
      </p:sp>
      <p:sp>
        <p:nvSpPr>
          <p:cNvPr id="11" name="Text 9"/>
          <p:cNvSpPr/>
          <p:nvPr/>
        </p:nvSpPr>
        <p:spPr>
          <a:xfrm>
            <a:off x="7498794" y="3195876"/>
            <a:ext cx="3901321" cy="863322"/>
          </a:xfrm>
          <a:prstGeom prst="rect">
            <a:avLst/>
          </a:prstGeom>
          <a:noFill/>
          <a:ln/>
        </p:spPr>
        <p:txBody>
          <a:bodyPr wrap="squar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Git's distributed nature allows for offline work, local branching, and merging, providing a flexible and efficient workflow.</a:t>
            </a:r>
            <a:endParaRPr lang="en-US" sz="1416" dirty="0"/>
          </a:p>
        </p:txBody>
      </p:sp>
      <p:sp>
        <p:nvSpPr>
          <p:cNvPr id="12" name="Shape 10"/>
          <p:cNvSpPr/>
          <p:nvPr/>
        </p:nvSpPr>
        <p:spPr>
          <a:xfrm>
            <a:off x="3050381" y="4174688"/>
            <a:ext cx="8529518" cy="1094303"/>
          </a:xfrm>
          <a:prstGeom prst="rect">
            <a:avLst/>
          </a:prstGeom>
          <a:solidFill>
            <a:srgbClr val="FFFFFF">
              <a:alpha val="4000"/>
            </a:srgbClr>
          </a:solidFill>
          <a:ln/>
        </p:spPr>
      </p:sp>
      <p:sp>
        <p:nvSpPr>
          <p:cNvPr id="13" name="Text 11"/>
          <p:cNvSpPr/>
          <p:nvPr/>
        </p:nvSpPr>
        <p:spPr>
          <a:xfrm>
            <a:off x="3230285" y="4290179"/>
            <a:ext cx="3901321" cy="287774"/>
          </a:xfrm>
          <a:prstGeom prst="rect">
            <a:avLst/>
          </a:prstGeom>
          <a:noFill/>
          <a:ln/>
        </p:spPr>
        <p:txBody>
          <a:bodyPr wrap="non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Powerful Branching</a:t>
            </a:r>
            <a:endParaRPr lang="en-US" sz="1416" dirty="0"/>
          </a:p>
        </p:txBody>
      </p:sp>
      <p:sp>
        <p:nvSpPr>
          <p:cNvPr id="14" name="Text 12"/>
          <p:cNvSpPr/>
          <p:nvPr/>
        </p:nvSpPr>
        <p:spPr>
          <a:xfrm>
            <a:off x="7498794" y="4290179"/>
            <a:ext cx="3901321" cy="863322"/>
          </a:xfrm>
          <a:prstGeom prst="rect">
            <a:avLst/>
          </a:prstGeom>
          <a:noFill/>
          <a:ln/>
        </p:spPr>
        <p:txBody>
          <a:bodyPr wrap="squar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Git's branching capabilities enable developers to experiment, collaborate, and manage complex projects with ease.</a:t>
            </a:r>
            <a:endParaRPr lang="en-US" sz="1416" dirty="0"/>
          </a:p>
        </p:txBody>
      </p:sp>
      <p:sp>
        <p:nvSpPr>
          <p:cNvPr id="15" name="Shape 13"/>
          <p:cNvSpPr/>
          <p:nvPr/>
        </p:nvSpPr>
        <p:spPr>
          <a:xfrm>
            <a:off x="3050381" y="5268992"/>
            <a:ext cx="8529518" cy="1382078"/>
          </a:xfrm>
          <a:prstGeom prst="rect">
            <a:avLst/>
          </a:prstGeom>
          <a:solidFill>
            <a:srgbClr val="000000">
              <a:alpha val="4000"/>
            </a:srgbClr>
          </a:solidFill>
          <a:ln/>
        </p:spPr>
      </p:sp>
      <p:sp>
        <p:nvSpPr>
          <p:cNvPr id="16" name="Text 14"/>
          <p:cNvSpPr/>
          <p:nvPr/>
        </p:nvSpPr>
        <p:spPr>
          <a:xfrm>
            <a:off x="3230285" y="5384483"/>
            <a:ext cx="3901321" cy="287774"/>
          </a:xfrm>
          <a:prstGeom prst="rect">
            <a:avLst/>
          </a:prstGeom>
          <a:noFill/>
          <a:ln/>
        </p:spPr>
        <p:txBody>
          <a:bodyPr wrap="non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Scalable and Performant</a:t>
            </a:r>
            <a:endParaRPr lang="en-US" sz="1416" dirty="0"/>
          </a:p>
        </p:txBody>
      </p:sp>
      <p:sp>
        <p:nvSpPr>
          <p:cNvPr id="17" name="Text 15"/>
          <p:cNvSpPr/>
          <p:nvPr/>
        </p:nvSpPr>
        <p:spPr>
          <a:xfrm>
            <a:off x="7498794" y="5384483"/>
            <a:ext cx="3901321" cy="1151096"/>
          </a:xfrm>
          <a:prstGeom prst="rect">
            <a:avLst/>
          </a:prstGeom>
          <a:noFill/>
          <a:ln/>
        </p:spPr>
        <p:txBody>
          <a:bodyPr wrap="squar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Git is designed to handle projects of all sizes, from small personal projects to large-scale enterprise applications, with speed and efficiency.</a:t>
            </a:r>
            <a:endParaRPr lang="en-US" sz="1416" dirty="0"/>
          </a:p>
        </p:txBody>
      </p:sp>
      <p:sp>
        <p:nvSpPr>
          <p:cNvPr id="18" name="Shape 16"/>
          <p:cNvSpPr/>
          <p:nvPr/>
        </p:nvSpPr>
        <p:spPr>
          <a:xfrm>
            <a:off x="3050381" y="6651069"/>
            <a:ext cx="8529518" cy="1094303"/>
          </a:xfrm>
          <a:prstGeom prst="rect">
            <a:avLst/>
          </a:prstGeom>
          <a:solidFill>
            <a:srgbClr val="FFFFFF">
              <a:alpha val="4000"/>
            </a:srgbClr>
          </a:solidFill>
          <a:ln/>
        </p:spPr>
      </p:sp>
      <p:sp>
        <p:nvSpPr>
          <p:cNvPr id="19" name="Text 17"/>
          <p:cNvSpPr/>
          <p:nvPr/>
        </p:nvSpPr>
        <p:spPr>
          <a:xfrm>
            <a:off x="3230285" y="6766560"/>
            <a:ext cx="3901321" cy="287774"/>
          </a:xfrm>
          <a:prstGeom prst="rect">
            <a:avLst/>
          </a:prstGeom>
          <a:noFill/>
          <a:ln/>
        </p:spPr>
        <p:txBody>
          <a:bodyPr wrap="non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Widespread Adoption</a:t>
            </a:r>
            <a:endParaRPr lang="en-US" sz="1416" dirty="0"/>
          </a:p>
        </p:txBody>
      </p:sp>
      <p:sp>
        <p:nvSpPr>
          <p:cNvPr id="20" name="Text 18"/>
          <p:cNvSpPr/>
          <p:nvPr/>
        </p:nvSpPr>
        <p:spPr>
          <a:xfrm>
            <a:off x="7498794" y="6766560"/>
            <a:ext cx="3901321" cy="863322"/>
          </a:xfrm>
          <a:prstGeom prst="rect">
            <a:avLst/>
          </a:prstGeom>
          <a:noFill/>
          <a:ln/>
        </p:spPr>
        <p:txBody>
          <a:bodyPr wrap="square" rtlCol="0" anchor="t"/>
          <a:lstStyle/>
          <a:p>
            <a:pPr marL="0" indent="0">
              <a:lnSpc>
                <a:spcPts val="2266"/>
              </a:lnSpc>
              <a:buNone/>
            </a:pPr>
            <a:r>
              <a:rPr lang="en-US" sz="1416" dirty="0">
                <a:solidFill>
                  <a:srgbClr val="333F70"/>
                </a:solidFill>
                <a:latin typeface="Open Sans" pitchFamily="34" charset="0"/>
                <a:ea typeface="Open Sans" pitchFamily="34" charset="-122"/>
                <a:cs typeface="Open Sans" pitchFamily="34" charset="-120"/>
              </a:rPr>
              <a:t>With over 95% of version control system users relying on Git, it has become the de facto standard for modern software development.</a:t>
            </a:r>
            <a:endParaRPr lang="en-US" sz="141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576280"/>
            <a:ext cx="10554414" cy="1388745"/>
          </a:xfrm>
          <a:prstGeom prst="rect">
            <a:avLst/>
          </a:prstGeom>
          <a:noFill/>
          <a:ln/>
        </p:spPr>
        <p:txBody>
          <a:bodyPr wrap="squar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Conclusion: Mastering Git, Mastering Development</a:t>
            </a:r>
            <a:endParaRPr lang="en-US" sz="4374" dirty="0"/>
          </a:p>
        </p:txBody>
      </p:sp>
      <p:sp>
        <p:nvSpPr>
          <p:cNvPr id="6" name="Text 3"/>
          <p:cNvSpPr/>
          <p:nvPr/>
        </p:nvSpPr>
        <p:spPr>
          <a:xfrm>
            <a:off x="2037993" y="5298281"/>
            <a:ext cx="10554414" cy="2132409"/>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Git has become an essential tool in the world of software development, enabling developers, designers, and professionals across various industries to effectively manage their projects, collaborate with team members, and maintain a robust version control system. By understanding the fundamentals of Git, including branching, merging, and advanced concepts, you can unlock the full potential of this powerful version control system and become a more efficient and productive professional in your field.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357080"/>
            <a:ext cx="5554980"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What is Git?</a:t>
            </a:r>
            <a:endParaRPr lang="en-US" sz="4374" dirty="0"/>
          </a:p>
        </p:txBody>
      </p:sp>
      <p:sp>
        <p:nvSpPr>
          <p:cNvPr id="6" name="Text 3"/>
          <p:cNvSpPr/>
          <p:nvPr/>
        </p:nvSpPr>
        <p:spPr>
          <a:xfrm>
            <a:off x="6319599" y="3384709"/>
            <a:ext cx="7477601" cy="2487811"/>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Git is a free and open-source distributed version control system designed to handle everything from small to very large projects with speed and efficiency. It is the world's most popular "Version Control System - VCS", with over 95% of VCS users relying on Git. Git is used by developers, designers, scientists, writers, PhD scholars, and even governments to manage project sizes, maintain different versions, and collaborate on changes as a team.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1289328"/>
            <a:ext cx="6456878"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Key Benefits of Git</a:t>
            </a:r>
            <a:endParaRPr lang="en-US" sz="4374" dirty="0"/>
          </a:p>
        </p:txBody>
      </p:sp>
      <p:sp>
        <p:nvSpPr>
          <p:cNvPr id="7" name="Shape 4"/>
          <p:cNvSpPr/>
          <p:nvPr/>
        </p:nvSpPr>
        <p:spPr>
          <a:xfrm>
            <a:off x="2037993" y="2490549"/>
            <a:ext cx="499943" cy="499943"/>
          </a:xfrm>
          <a:prstGeom prst="roundRect">
            <a:avLst>
              <a:gd name="adj" fmla="val 20000"/>
            </a:avLst>
          </a:prstGeom>
          <a:solidFill>
            <a:srgbClr val="D6F5EE"/>
          </a:solidFill>
          <a:ln w="7620">
            <a:solidFill>
              <a:srgbClr val="BCDBD4"/>
            </a:solidFill>
            <a:prstDash val="solid"/>
          </a:ln>
        </p:spPr>
      </p:sp>
      <p:sp>
        <p:nvSpPr>
          <p:cNvPr id="8" name="Text 5"/>
          <p:cNvSpPr/>
          <p:nvPr/>
        </p:nvSpPr>
        <p:spPr>
          <a:xfrm>
            <a:off x="2201228" y="2532221"/>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9" name="Text 6"/>
          <p:cNvSpPr/>
          <p:nvPr/>
        </p:nvSpPr>
        <p:spPr>
          <a:xfrm>
            <a:off x="2760107" y="2566868"/>
            <a:ext cx="2647950"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Travel Back in Time</a:t>
            </a:r>
            <a:endParaRPr lang="en-US" sz="2187" dirty="0"/>
          </a:p>
        </p:txBody>
      </p:sp>
      <p:sp>
        <p:nvSpPr>
          <p:cNvPr id="10" name="Text 7"/>
          <p:cNvSpPr/>
          <p:nvPr/>
        </p:nvSpPr>
        <p:spPr>
          <a:xfrm>
            <a:off x="2760107" y="3394472"/>
            <a:ext cx="2647950" cy="2487811"/>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Git allows you to easily revert to older versions of your project, making it a powerful tool for managing changes and experimenting with new ideas.</a:t>
            </a:r>
            <a:endParaRPr lang="en-US" sz="1750" dirty="0"/>
          </a:p>
        </p:txBody>
      </p:sp>
      <p:sp>
        <p:nvSpPr>
          <p:cNvPr id="11" name="Shape 8"/>
          <p:cNvSpPr/>
          <p:nvPr/>
        </p:nvSpPr>
        <p:spPr>
          <a:xfrm>
            <a:off x="5630228" y="2490549"/>
            <a:ext cx="499943" cy="499943"/>
          </a:xfrm>
          <a:prstGeom prst="roundRect">
            <a:avLst>
              <a:gd name="adj" fmla="val 20000"/>
            </a:avLst>
          </a:prstGeom>
          <a:solidFill>
            <a:srgbClr val="D6F5EE"/>
          </a:solidFill>
          <a:ln w="7620">
            <a:solidFill>
              <a:srgbClr val="BCDBD4"/>
            </a:solidFill>
            <a:prstDash val="solid"/>
          </a:ln>
        </p:spPr>
      </p:sp>
      <p:sp>
        <p:nvSpPr>
          <p:cNvPr id="12" name="Text 9"/>
          <p:cNvSpPr/>
          <p:nvPr/>
        </p:nvSpPr>
        <p:spPr>
          <a:xfrm>
            <a:off x="5740956" y="2532221"/>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3" name="Text 10"/>
          <p:cNvSpPr/>
          <p:nvPr/>
        </p:nvSpPr>
        <p:spPr>
          <a:xfrm>
            <a:off x="6352342" y="2566868"/>
            <a:ext cx="2647950"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Collaborative Workflow</a:t>
            </a:r>
            <a:endParaRPr lang="en-US" sz="2187" dirty="0"/>
          </a:p>
        </p:txBody>
      </p:sp>
      <p:sp>
        <p:nvSpPr>
          <p:cNvPr id="14" name="Text 11"/>
          <p:cNvSpPr/>
          <p:nvPr/>
        </p:nvSpPr>
        <p:spPr>
          <a:xfrm>
            <a:off x="6352342" y="3394472"/>
            <a:ext cx="2647950" cy="2487811"/>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Git enables seamless collaboration and sharing of changes among team members, making it an essential tool for distributed and remote work.</a:t>
            </a:r>
            <a:endParaRPr lang="en-US" sz="1750" dirty="0"/>
          </a:p>
        </p:txBody>
      </p:sp>
      <p:sp>
        <p:nvSpPr>
          <p:cNvPr id="15" name="Shape 12"/>
          <p:cNvSpPr/>
          <p:nvPr/>
        </p:nvSpPr>
        <p:spPr>
          <a:xfrm>
            <a:off x="9222462" y="2490549"/>
            <a:ext cx="499943" cy="499943"/>
          </a:xfrm>
          <a:prstGeom prst="roundRect">
            <a:avLst>
              <a:gd name="adj" fmla="val 20000"/>
            </a:avLst>
          </a:prstGeom>
          <a:solidFill>
            <a:srgbClr val="D6F5EE"/>
          </a:solidFill>
          <a:ln w="7620">
            <a:solidFill>
              <a:srgbClr val="BCDBD4"/>
            </a:solidFill>
            <a:prstDash val="solid"/>
          </a:ln>
        </p:spPr>
      </p:sp>
      <p:sp>
        <p:nvSpPr>
          <p:cNvPr id="16" name="Text 13"/>
          <p:cNvSpPr/>
          <p:nvPr/>
        </p:nvSpPr>
        <p:spPr>
          <a:xfrm>
            <a:off x="9332595" y="2532221"/>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17" name="Text 14"/>
          <p:cNvSpPr/>
          <p:nvPr/>
        </p:nvSpPr>
        <p:spPr>
          <a:xfrm>
            <a:off x="9944576" y="2566868"/>
            <a:ext cx="2647950" cy="1041559"/>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Merge Changes Effortlessly</a:t>
            </a:r>
            <a:endParaRPr lang="en-US" sz="2187" dirty="0"/>
          </a:p>
        </p:txBody>
      </p:sp>
      <p:sp>
        <p:nvSpPr>
          <p:cNvPr id="18" name="Text 15"/>
          <p:cNvSpPr/>
          <p:nvPr/>
        </p:nvSpPr>
        <p:spPr>
          <a:xfrm>
            <a:off x="9944576" y="3741658"/>
            <a:ext cx="2647950" cy="3198614"/>
          </a:xfrm>
          <a:prstGeom prst="rect">
            <a:avLst/>
          </a:prstGeom>
          <a:noFill/>
          <a:ln/>
        </p:spPr>
        <p:txBody>
          <a:bodyPr wrap="square" rtlCol="0" anchor="t"/>
          <a:lstStyle/>
          <a:p>
            <a:pPr marL="0" indent="0">
              <a:lnSpc>
                <a:spcPts val="2799"/>
              </a:lnSpc>
              <a:buNone/>
            </a:pPr>
            <a:r>
              <a:rPr lang="en-US" sz="1750" dirty="0">
                <a:solidFill>
                  <a:srgbClr val="333F70"/>
                </a:solidFill>
                <a:latin typeface="Open Sans" pitchFamily="34" charset="0"/>
                <a:ea typeface="Open Sans" pitchFamily="34" charset="-122"/>
                <a:cs typeface="Open Sans" pitchFamily="34" charset="-120"/>
              </a:rPr>
              <a:t>Git's merge capabilities make it easy to combine different branches of development, even when there are conflicting changes, allowing for a smooth integration of new features and bug fixes.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1023223" y="816650"/>
            <a:ext cx="7138630" cy="587216"/>
          </a:xfrm>
          <a:prstGeom prst="rect">
            <a:avLst/>
          </a:prstGeom>
          <a:noFill/>
          <a:ln/>
        </p:spPr>
        <p:txBody>
          <a:bodyPr wrap="none" rtlCol="0" anchor="t"/>
          <a:lstStyle/>
          <a:p>
            <a:pPr marL="0" indent="0">
              <a:lnSpc>
                <a:spcPts val="4624"/>
              </a:lnSpc>
              <a:buNone/>
            </a:pPr>
            <a:r>
              <a:rPr lang="en-US" sz="3699" b="1" dirty="0">
                <a:solidFill>
                  <a:srgbClr val="333F70"/>
                </a:solidFill>
                <a:latin typeface="Unbounded" pitchFamily="34" charset="0"/>
                <a:ea typeface="Unbounded" pitchFamily="34" charset="-122"/>
                <a:cs typeface="Unbounded" pitchFamily="34" charset="-120"/>
              </a:rPr>
              <a:t>Getting Started with Git</a:t>
            </a:r>
            <a:endParaRPr lang="en-US" sz="3699" dirty="0"/>
          </a:p>
        </p:txBody>
      </p:sp>
      <p:sp>
        <p:nvSpPr>
          <p:cNvPr id="6" name="Shape 3"/>
          <p:cNvSpPr/>
          <p:nvPr/>
        </p:nvSpPr>
        <p:spPr>
          <a:xfrm>
            <a:off x="1286351" y="1685687"/>
            <a:ext cx="37505" cy="5727263"/>
          </a:xfrm>
          <a:prstGeom prst="roundRect">
            <a:avLst>
              <a:gd name="adj" fmla="val 225475"/>
            </a:avLst>
          </a:prstGeom>
          <a:solidFill>
            <a:srgbClr val="BCDBD4"/>
          </a:solidFill>
          <a:ln/>
        </p:spPr>
      </p:sp>
      <p:sp>
        <p:nvSpPr>
          <p:cNvPr id="7" name="Shape 4"/>
          <p:cNvSpPr/>
          <p:nvPr/>
        </p:nvSpPr>
        <p:spPr>
          <a:xfrm>
            <a:off x="1516440" y="2025075"/>
            <a:ext cx="657701" cy="37505"/>
          </a:xfrm>
          <a:prstGeom prst="roundRect">
            <a:avLst>
              <a:gd name="adj" fmla="val 225475"/>
            </a:avLst>
          </a:prstGeom>
          <a:solidFill>
            <a:srgbClr val="BCDBD4"/>
          </a:solidFill>
          <a:ln/>
        </p:spPr>
      </p:sp>
      <p:sp>
        <p:nvSpPr>
          <p:cNvPr id="8" name="Shape 5"/>
          <p:cNvSpPr/>
          <p:nvPr/>
        </p:nvSpPr>
        <p:spPr>
          <a:xfrm>
            <a:off x="1093649" y="1832491"/>
            <a:ext cx="422791" cy="422791"/>
          </a:xfrm>
          <a:prstGeom prst="roundRect">
            <a:avLst>
              <a:gd name="adj" fmla="val 20001"/>
            </a:avLst>
          </a:prstGeom>
          <a:solidFill>
            <a:srgbClr val="D6F5EE"/>
          </a:solidFill>
          <a:ln w="7620">
            <a:solidFill>
              <a:srgbClr val="BCDBD4"/>
            </a:solidFill>
            <a:prstDash val="solid"/>
          </a:ln>
        </p:spPr>
      </p:sp>
      <p:sp>
        <p:nvSpPr>
          <p:cNvPr id="9" name="Text 6"/>
          <p:cNvSpPr/>
          <p:nvPr/>
        </p:nvSpPr>
        <p:spPr>
          <a:xfrm>
            <a:off x="1231761" y="1867614"/>
            <a:ext cx="146566" cy="352425"/>
          </a:xfrm>
          <a:prstGeom prst="rect">
            <a:avLst/>
          </a:prstGeom>
          <a:noFill/>
          <a:ln/>
        </p:spPr>
        <p:txBody>
          <a:bodyPr wrap="none" rtlCol="0" anchor="t"/>
          <a:lstStyle/>
          <a:p>
            <a:pPr marL="0" indent="0" algn="ctr">
              <a:lnSpc>
                <a:spcPts val="2774"/>
              </a:lnSpc>
              <a:buNone/>
            </a:pPr>
            <a:r>
              <a:rPr lang="en-US" sz="2220" b="1" dirty="0">
                <a:solidFill>
                  <a:srgbClr val="333F70"/>
                </a:solidFill>
                <a:latin typeface="Unbounded" pitchFamily="34" charset="0"/>
                <a:ea typeface="Unbounded" pitchFamily="34" charset="-122"/>
                <a:cs typeface="Unbounded" pitchFamily="34" charset="-120"/>
              </a:rPr>
              <a:t>1</a:t>
            </a:r>
            <a:endParaRPr lang="en-US" sz="2220" dirty="0"/>
          </a:p>
        </p:txBody>
      </p:sp>
      <p:sp>
        <p:nvSpPr>
          <p:cNvPr id="10" name="Text 7"/>
          <p:cNvSpPr/>
          <p:nvPr/>
        </p:nvSpPr>
        <p:spPr>
          <a:xfrm>
            <a:off x="2338507" y="1873568"/>
            <a:ext cx="2348984" cy="293608"/>
          </a:xfrm>
          <a:prstGeom prst="rect">
            <a:avLst/>
          </a:prstGeom>
          <a:noFill/>
          <a:ln/>
        </p:spPr>
        <p:txBody>
          <a:bodyPr wrap="none" rtlCol="0" anchor="t"/>
          <a:lstStyle/>
          <a:p>
            <a:pPr marL="0" indent="0" algn="l">
              <a:lnSpc>
                <a:spcPts val="2312"/>
              </a:lnSpc>
              <a:buNone/>
            </a:pPr>
            <a:r>
              <a:rPr lang="en-US" sz="1850" b="1" dirty="0">
                <a:solidFill>
                  <a:srgbClr val="333F70"/>
                </a:solidFill>
                <a:latin typeface="Unbounded" pitchFamily="34" charset="0"/>
                <a:ea typeface="Unbounded" pitchFamily="34" charset="-122"/>
                <a:cs typeface="Unbounded" pitchFamily="34" charset="-120"/>
              </a:rPr>
              <a:t>Installation</a:t>
            </a:r>
            <a:endParaRPr lang="en-US" sz="1850" dirty="0"/>
          </a:p>
        </p:txBody>
      </p:sp>
      <p:sp>
        <p:nvSpPr>
          <p:cNvPr id="11" name="Text 8"/>
          <p:cNvSpPr/>
          <p:nvPr/>
        </p:nvSpPr>
        <p:spPr>
          <a:xfrm>
            <a:off x="2338507" y="2279928"/>
            <a:ext cx="7610951" cy="901541"/>
          </a:xfrm>
          <a:prstGeom prst="rect">
            <a:avLst/>
          </a:prstGeom>
          <a:noFill/>
          <a:ln/>
        </p:spPr>
        <p:txBody>
          <a:bodyPr wrap="square" rtlCol="0" anchor="t"/>
          <a:lstStyle/>
          <a:p>
            <a:pPr marL="0" indent="0" algn="l">
              <a:lnSpc>
                <a:spcPts val="2368"/>
              </a:lnSpc>
              <a:buNone/>
            </a:pPr>
            <a:r>
              <a:rPr lang="en-US" sz="1480" dirty="0">
                <a:solidFill>
                  <a:srgbClr val="333F70"/>
                </a:solidFill>
                <a:latin typeface="Open Sans" pitchFamily="34" charset="0"/>
                <a:ea typeface="Open Sans" pitchFamily="34" charset="-122"/>
                <a:cs typeface="Open Sans" pitchFamily="34" charset="-120"/>
              </a:rPr>
              <a:t>Git is primarily a terminal-based tool, but there are also graphical user interfaces (GUIs) available to help users who are not command line experts. On macOS, Git is often pre-installed, but you can also install it using a package manager like Homebrew.</a:t>
            </a:r>
            <a:endParaRPr lang="en-US" sz="1480" dirty="0"/>
          </a:p>
        </p:txBody>
      </p:sp>
      <p:sp>
        <p:nvSpPr>
          <p:cNvPr id="12" name="Shape 9"/>
          <p:cNvSpPr/>
          <p:nvPr/>
        </p:nvSpPr>
        <p:spPr>
          <a:xfrm>
            <a:off x="1516440" y="3896618"/>
            <a:ext cx="657701" cy="37505"/>
          </a:xfrm>
          <a:prstGeom prst="roundRect">
            <a:avLst>
              <a:gd name="adj" fmla="val 225475"/>
            </a:avLst>
          </a:prstGeom>
          <a:solidFill>
            <a:srgbClr val="BCDBD4"/>
          </a:solidFill>
          <a:ln/>
        </p:spPr>
      </p:sp>
      <p:sp>
        <p:nvSpPr>
          <p:cNvPr id="13" name="Shape 10"/>
          <p:cNvSpPr/>
          <p:nvPr/>
        </p:nvSpPr>
        <p:spPr>
          <a:xfrm>
            <a:off x="1093649" y="3704034"/>
            <a:ext cx="422791" cy="422791"/>
          </a:xfrm>
          <a:prstGeom prst="roundRect">
            <a:avLst>
              <a:gd name="adj" fmla="val 20001"/>
            </a:avLst>
          </a:prstGeom>
          <a:solidFill>
            <a:srgbClr val="D6F5EE"/>
          </a:solidFill>
          <a:ln w="7620">
            <a:solidFill>
              <a:srgbClr val="BCDBD4"/>
            </a:solidFill>
            <a:prstDash val="solid"/>
          </a:ln>
        </p:spPr>
      </p:sp>
      <p:sp>
        <p:nvSpPr>
          <p:cNvPr id="14" name="Text 11"/>
          <p:cNvSpPr/>
          <p:nvPr/>
        </p:nvSpPr>
        <p:spPr>
          <a:xfrm>
            <a:off x="1187351" y="3739158"/>
            <a:ext cx="235387" cy="352425"/>
          </a:xfrm>
          <a:prstGeom prst="rect">
            <a:avLst/>
          </a:prstGeom>
          <a:noFill/>
          <a:ln/>
        </p:spPr>
        <p:txBody>
          <a:bodyPr wrap="none" rtlCol="0" anchor="t"/>
          <a:lstStyle/>
          <a:p>
            <a:pPr marL="0" indent="0" algn="ctr">
              <a:lnSpc>
                <a:spcPts val="2774"/>
              </a:lnSpc>
              <a:buNone/>
            </a:pPr>
            <a:r>
              <a:rPr lang="en-US" sz="2220" b="1" dirty="0">
                <a:solidFill>
                  <a:srgbClr val="333F70"/>
                </a:solidFill>
                <a:latin typeface="Unbounded" pitchFamily="34" charset="0"/>
                <a:ea typeface="Unbounded" pitchFamily="34" charset="-122"/>
                <a:cs typeface="Unbounded" pitchFamily="34" charset="-120"/>
              </a:rPr>
              <a:t>2</a:t>
            </a:r>
            <a:endParaRPr lang="en-US" sz="2220" dirty="0"/>
          </a:p>
        </p:txBody>
      </p:sp>
      <p:sp>
        <p:nvSpPr>
          <p:cNvPr id="15" name="Text 12"/>
          <p:cNvSpPr/>
          <p:nvPr/>
        </p:nvSpPr>
        <p:spPr>
          <a:xfrm>
            <a:off x="2338507" y="3745111"/>
            <a:ext cx="2348984" cy="293608"/>
          </a:xfrm>
          <a:prstGeom prst="rect">
            <a:avLst/>
          </a:prstGeom>
          <a:noFill/>
          <a:ln/>
        </p:spPr>
        <p:txBody>
          <a:bodyPr wrap="none" rtlCol="0" anchor="t"/>
          <a:lstStyle/>
          <a:p>
            <a:pPr marL="0" indent="0" algn="l">
              <a:lnSpc>
                <a:spcPts val="2312"/>
              </a:lnSpc>
              <a:buNone/>
            </a:pPr>
            <a:r>
              <a:rPr lang="en-US" sz="1850" b="1" dirty="0">
                <a:solidFill>
                  <a:srgbClr val="333F70"/>
                </a:solidFill>
                <a:latin typeface="Unbounded" pitchFamily="34" charset="0"/>
                <a:ea typeface="Unbounded" pitchFamily="34" charset="-122"/>
                <a:cs typeface="Unbounded" pitchFamily="34" charset="-120"/>
              </a:rPr>
              <a:t>Configuration</a:t>
            </a:r>
            <a:endParaRPr lang="en-US" sz="1850" dirty="0"/>
          </a:p>
        </p:txBody>
      </p:sp>
      <p:sp>
        <p:nvSpPr>
          <p:cNvPr id="16" name="Text 13"/>
          <p:cNvSpPr/>
          <p:nvPr/>
        </p:nvSpPr>
        <p:spPr>
          <a:xfrm>
            <a:off x="2338507" y="4151471"/>
            <a:ext cx="7610951" cy="901541"/>
          </a:xfrm>
          <a:prstGeom prst="rect">
            <a:avLst/>
          </a:prstGeom>
          <a:noFill/>
          <a:ln/>
        </p:spPr>
        <p:txBody>
          <a:bodyPr wrap="square" rtlCol="0" anchor="t"/>
          <a:lstStyle/>
          <a:p>
            <a:pPr marL="0" indent="0" algn="l">
              <a:lnSpc>
                <a:spcPts val="2368"/>
              </a:lnSpc>
              <a:buNone/>
            </a:pPr>
            <a:r>
              <a:rPr lang="en-US" sz="1480" dirty="0">
                <a:solidFill>
                  <a:srgbClr val="333F70"/>
                </a:solidFill>
                <a:latin typeface="Open Sans" pitchFamily="34" charset="0"/>
                <a:ea typeface="Open Sans" pitchFamily="34" charset="-122"/>
                <a:cs typeface="Open Sans" pitchFamily="34" charset="-120"/>
              </a:rPr>
              <a:t>Before you start using Git, it's important to configure your username and email address, which will be associated with your commits. This information helps track the changes made by different contributors in a project.</a:t>
            </a:r>
            <a:endParaRPr lang="en-US" sz="1480" dirty="0"/>
          </a:p>
        </p:txBody>
      </p:sp>
      <p:sp>
        <p:nvSpPr>
          <p:cNvPr id="17" name="Shape 14"/>
          <p:cNvSpPr/>
          <p:nvPr/>
        </p:nvSpPr>
        <p:spPr>
          <a:xfrm>
            <a:off x="1516440" y="5768161"/>
            <a:ext cx="657701" cy="37505"/>
          </a:xfrm>
          <a:prstGeom prst="roundRect">
            <a:avLst>
              <a:gd name="adj" fmla="val 225475"/>
            </a:avLst>
          </a:prstGeom>
          <a:solidFill>
            <a:srgbClr val="BCDBD4"/>
          </a:solidFill>
          <a:ln/>
        </p:spPr>
      </p:sp>
      <p:sp>
        <p:nvSpPr>
          <p:cNvPr id="18" name="Shape 15"/>
          <p:cNvSpPr/>
          <p:nvPr/>
        </p:nvSpPr>
        <p:spPr>
          <a:xfrm>
            <a:off x="1093649" y="5575578"/>
            <a:ext cx="422791" cy="422791"/>
          </a:xfrm>
          <a:prstGeom prst="roundRect">
            <a:avLst>
              <a:gd name="adj" fmla="val 20001"/>
            </a:avLst>
          </a:prstGeom>
          <a:solidFill>
            <a:srgbClr val="D6F5EE"/>
          </a:solidFill>
          <a:ln w="7620">
            <a:solidFill>
              <a:srgbClr val="BCDBD4"/>
            </a:solidFill>
            <a:prstDash val="solid"/>
          </a:ln>
        </p:spPr>
      </p:sp>
      <p:sp>
        <p:nvSpPr>
          <p:cNvPr id="19" name="Text 16"/>
          <p:cNvSpPr/>
          <p:nvPr/>
        </p:nvSpPr>
        <p:spPr>
          <a:xfrm>
            <a:off x="1186755" y="5610701"/>
            <a:ext cx="236458" cy="352425"/>
          </a:xfrm>
          <a:prstGeom prst="rect">
            <a:avLst/>
          </a:prstGeom>
          <a:noFill/>
          <a:ln/>
        </p:spPr>
        <p:txBody>
          <a:bodyPr wrap="none" rtlCol="0" anchor="t"/>
          <a:lstStyle/>
          <a:p>
            <a:pPr marL="0" indent="0" algn="ctr">
              <a:lnSpc>
                <a:spcPts val="2774"/>
              </a:lnSpc>
              <a:buNone/>
            </a:pPr>
            <a:r>
              <a:rPr lang="en-US" sz="2220" b="1" dirty="0">
                <a:solidFill>
                  <a:srgbClr val="333F70"/>
                </a:solidFill>
                <a:latin typeface="Unbounded" pitchFamily="34" charset="0"/>
                <a:ea typeface="Unbounded" pitchFamily="34" charset="-122"/>
                <a:cs typeface="Unbounded" pitchFamily="34" charset="-120"/>
              </a:rPr>
              <a:t>3</a:t>
            </a:r>
            <a:endParaRPr lang="en-US" sz="2220" dirty="0"/>
          </a:p>
        </p:txBody>
      </p:sp>
      <p:sp>
        <p:nvSpPr>
          <p:cNvPr id="20" name="Text 17"/>
          <p:cNvSpPr/>
          <p:nvPr/>
        </p:nvSpPr>
        <p:spPr>
          <a:xfrm>
            <a:off x="2338507" y="5616654"/>
            <a:ext cx="4655225" cy="293608"/>
          </a:xfrm>
          <a:prstGeom prst="rect">
            <a:avLst/>
          </a:prstGeom>
          <a:noFill/>
          <a:ln/>
        </p:spPr>
        <p:txBody>
          <a:bodyPr wrap="none" rtlCol="0" anchor="t"/>
          <a:lstStyle/>
          <a:p>
            <a:pPr marL="0" indent="0" algn="l">
              <a:lnSpc>
                <a:spcPts val="2312"/>
              </a:lnSpc>
              <a:buNone/>
            </a:pPr>
            <a:r>
              <a:rPr lang="en-US" sz="1850" b="1" dirty="0">
                <a:solidFill>
                  <a:srgbClr val="333F70"/>
                </a:solidFill>
                <a:latin typeface="Unbounded" pitchFamily="34" charset="0"/>
                <a:ea typeface="Unbounded" pitchFamily="34" charset="-122"/>
                <a:cs typeface="Unbounded" pitchFamily="34" charset="-120"/>
              </a:rPr>
              <a:t>Basics: Adding and Committing</a:t>
            </a:r>
            <a:endParaRPr lang="en-US" sz="1850" dirty="0"/>
          </a:p>
        </p:txBody>
      </p:sp>
      <p:sp>
        <p:nvSpPr>
          <p:cNvPr id="21" name="Text 18"/>
          <p:cNvSpPr/>
          <p:nvPr/>
        </p:nvSpPr>
        <p:spPr>
          <a:xfrm>
            <a:off x="2338507" y="6023015"/>
            <a:ext cx="7610951" cy="1202055"/>
          </a:xfrm>
          <a:prstGeom prst="rect">
            <a:avLst/>
          </a:prstGeom>
          <a:noFill/>
          <a:ln/>
        </p:spPr>
        <p:txBody>
          <a:bodyPr wrap="square" rtlCol="0" anchor="t"/>
          <a:lstStyle/>
          <a:p>
            <a:pPr marL="0" indent="0" algn="l">
              <a:lnSpc>
                <a:spcPts val="2368"/>
              </a:lnSpc>
              <a:buNone/>
            </a:pPr>
            <a:r>
              <a:rPr lang="en-US" sz="1480" dirty="0">
                <a:solidFill>
                  <a:srgbClr val="333F70"/>
                </a:solidFill>
                <a:latin typeface="Open Sans" pitchFamily="34" charset="0"/>
                <a:ea typeface="Open Sans" pitchFamily="34" charset="-122"/>
                <a:cs typeface="Open Sans" pitchFamily="34" charset="-120"/>
              </a:rPr>
              <a:t>The first step in using Git is to create a repository, which is a workspace that tracks and manages files within a folder. You can then add files to the staging area and commit them to the local repository, creating a version history that can be easily referenced and shared.</a:t>
            </a:r>
            <a:endParaRPr lang="en-US" sz="14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Untitled">
            <a:extLst>
              <a:ext uri="{FF2B5EF4-FFF2-40B4-BE49-F238E27FC236}">
                <a16:creationId xmlns:a16="http://schemas.microsoft.com/office/drawing/2014/main" id="{6C3DDBA7-4479-3CB4-8D18-23934958671C}"/>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Untitled">
            <a:extLst>
              <a:ext uri="{FF2B5EF4-FFF2-40B4-BE49-F238E27FC236}">
                <a16:creationId xmlns:a16="http://schemas.microsoft.com/office/drawing/2014/main" id="{B2735D69-2F6B-7CDA-964F-946A37319D65}"/>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FD85BCCF-12E4-E100-6F71-33E7C79F4572}"/>
              </a:ext>
            </a:extLst>
          </p:cNvPr>
          <p:cNvPicPr>
            <a:picLocks noChangeAspect="1"/>
          </p:cNvPicPr>
          <p:nvPr/>
        </p:nvPicPr>
        <p:blipFill>
          <a:blip r:embed="rId2"/>
          <a:stretch>
            <a:fillRect/>
          </a:stretch>
        </p:blipFill>
        <p:spPr>
          <a:xfrm>
            <a:off x="1414509" y="1039351"/>
            <a:ext cx="12410981" cy="6150897"/>
          </a:xfrm>
          <a:prstGeom prst="rect">
            <a:avLst/>
          </a:prstGeom>
        </p:spPr>
      </p:pic>
    </p:spTree>
    <p:extLst>
      <p:ext uri="{BB962C8B-B14F-4D97-AF65-F5344CB8AC3E}">
        <p14:creationId xmlns:p14="http://schemas.microsoft.com/office/powerpoint/2010/main" val="257704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157413" y="598408"/>
            <a:ext cx="7959923" cy="678656"/>
          </a:xfrm>
          <a:prstGeom prst="rect">
            <a:avLst/>
          </a:prstGeom>
          <a:noFill/>
          <a:ln/>
        </p:spPr>
        <p:txBody>
          <a:bodyPr wrap="none" rtlCol="0" anchor="t"/>
          <a:lstStyle/>
          <a:p>
            <a:pPr marL="0" indent="0">
              <a:lnSpc>
                <a:spcPts val="5344"/>
              </a:lnSpc>
              <a:buNone/>
            </a:pPr>
            <a:r>
              <a:rPr lang="en-US" sz="4275" b="1" dirty="0">
                <a:solidFill>
                  <a:srgbClr val="333F70"/>
                </a:solidFill>
                <a:latin typeface="Unbounded" pitchFamily="34" charset="0"/>
                <a:ea typeface="Unbounded" pitchFamily="34" charset="-122"/>
                <a:cs typeface="Unbounded" pitchFamily="34" charset="-120"/>
              </a:rPr>
              <a:t>Branching and Merging</a:t>
            </a:r>
            <a:endParaRPr lang="en-US" sz="4275" dirty="0"/>
          </a:p>
        </p:txBody>
      </p:sp>
      <p:sp>
        <p:nvSpPr>
          <p:cNvPr id="5" name="Text 3"/>
          <p:cNvSpPr/>
          <p:nvPr/>
        </p:nvSpPr>
        <p:spPr>
          <a:xfrm>
            <a:off x="2157413" y="1819989"/>
            <a:ext cx="2714625" cy="339328"/>
          </a:xfrm>
          <a:prstGeom prst="rect">
            <a:avLst/>
          </a:prstGeom>
          <a:noFill/>
          <a:ln/>
        </p:spPr>
        <p:txBody>
          <a:bodyPr wrap="none" rtlCol="0" anchor="t"/>
          <a:lstStyle/>
          <a:p>
            <a:pPr marL="0" indent="0">
              <a:lnSpc>
                <a:spcPts val="2672"/>
              </a:lnSpc>
              <a:buNone/>
            </a:pPr>
            <a:r>
              <a:rPr lang="en-US" sz="2138" b="1" dirty="0">
                <a:solidFill>
                  <a:srgbClr val="333F70"/>
                </a:solidFill>
                <a:latin typeface="Unbounded" pitchFamily="34" charset="0"/>
                <a:ea typeface="Unbounded" pitchFamily="34" charset="-122"/>
                <a:cs typeface="Unbounded" pitchFamily="34" charset="-120"/>
              </a:rPr>
              <a:t>Branches</a:t>
            </a:r>
            <a:endParaRPr lang="en-US" sz="2138" dirty="0"/>
          </a:p>
        </p:txBody>
      </p:sp>
      <p:sp>
        <p:nvSpPr>
          <p:cNvPr id="6" name="Text 4"/>
          <p:cNvSpPr/>
          <p:nvPr/>
        </p:nvSpPr>
        <p:spPr>
          <a:xfrm>
            <a:off x="2157413" y="2376488"/>
            <a:ext cx="3084909" cy="2779395"/>
          </a:xfrm>
          <a:prstGeom prst="rect">
            <a:avLst/>
          </a:prstGeom>
          <a:noFill/>
          <a:ln/>
        </p:spPr>
        <p:txBody>
          <a:bodyPr wrap="square" rtlCol="0" anchor="t"/>
          <a:lstStyle/>
          <a:p>
            <a:pPr marL="0" indent="0">
              <a:lnSpc>
                <a:spcPts val="2736"/>
              </a:lnSpc>
              <a:buNone/>
            </a:pPr>
            <a:r>
              <a:rPr lang="en-US" sz="1710" dirty="0">
                <a:solidFill>
                  <a:srgbClr val="333F70"/>
                </a:solidFill>
                <a:latin typeface="Open Sans" pitchFamily="34" charset="0"/>
                <a:ea typeface="Open Sans" pitchFamily="34" charset="-122"/>
                <a:cs typeface="Open Sans" pitchFamily="34" charset="-120"/>
              </a:rPr>
              <a:t>Branches are a fundamental concept in Git, allowing you to create separate lines of development within a project. The default branch is typically called "master" or "main", and it represents the main source of truth for the project.</a:t>
            </a:r>
            <a:endParaRPr lang="en-US" sz="1710" dirty="0"/>
          </a:p>
        </p:txBody>
      </p:sp>
      <p:sp>
        <p:nvSpPr>
          <p:cNvPr id="7" name="Text 5"/>
          <p:cNvSpPr/>
          <p:nvPr/>
        </p:nvSpPr>
        <p:spPr>
          <a:xfrm>
            <a:off x="2157413" y="5351264"/>
            <a:ext cx="3084909" cy="2084546"/>
          </a:xfrm>
          <a:prstGeom prst="rect">
            <a:avLst/>
          </a:prstGeom>
          <a:noFill/>
          <a:ln/>
        </p:spPr>
        <p:txBody>
          <a:bodyPr wrap="square" rtlCol="0" anchor="t"/>
          <a:lstStyle/>
          <a:p>
            <a:pPr marL="0" indent="0">
              <a:lnSpc>
                <a:spcPts val="2736"/>
              </a:lnSpc>
              <a:buNone/>
            </a:pPr>
            <a:r>
              <a:rPr lang="en-US" sz="1710" dirty="0">
                <a:solidFill>
                  <a:srgbClr val="333F70"/>
                </a:solidFill>
                <a:latin typeface="Open Sans" pitchFamily="34" charset="0"/>
                <a:ea typeface="Open Sans" pitchFamily="34" charset="-122"/>
                <a:cs typeface="Open Sans" pitchFamily="34" charset="-120"/>
              </a:rPr>
              <a:t>You can create new branches to work on specific features or bug fixes, and then merge them back into the main branch when the work is complete.</a:t>
            </a:r>
            <a:endParaRPr lang="en-US" sz="1710" dirty="0"/>
          </a:p>
        </p:txBody>
      </p:sp>
      <p:sp>
        <p:nvSpPr>
          <p:cNvPr id="8" name="Text 6"/>
          <p:cNvSpPr/>
          <p:nvPr/>
        </p:nvSpPr>
        <p:spPr>
          <a:xfrm>
            <a:off x="5779770" y="1819989"/>
            <a:ext cx="2714625" cy="339328"/>
          </a:xfrm>
          <a:prstGeom prst="rect">
            <a:avLst/>
          </a:prstGeom>
          <a:noFill/>
          <a:ln/>
        </p:spPr>
        <p:txBody>
          <a:bodyPr wrap="none" rtlCol="0" anchor="t"/>
          <a:lstStyle/>
          <a:p>
            <a:pPr marL="0" indent="0">
              <a:lnSpc>
                <a:spcPts val="2672"/>
              </a:lnSpc>
              <a:buNone/>
            </a:pPr>
            <a:r>
              <a:rPr lang="en-US" sz="2138" b="1" dirty="0">
                <a:solidFill>
                  <a:srgbClr val="333F70"/>
                </a:solidFill>
                <a:latin typeface="Unbounded" pitchFamily="34" charset="0"/>
                <a:ea typeface="Unbounded" pitchFamily="34" charset="-122"/>
                <a:cs typeface="Unbounded" pitchFamily="34" charset="-120"/>
              </a:rPr>
              <a:t>Merging</a:t>
            </a:r>
            <a:endParaRPr lang="en-US" sz="2138" dirty="0"/>
          </a:p>
        </p:txBody>
      </p:sp>
      <p:sp>
        <p:nvSpPr>
          <p:cNvPr id="9" name="Text 7"/>
          <p:cNvSpPr/>
          <p:nvPr/>
        </p:nvSpPr>
        <p:spPr>
          <a:xfrm>
            <a:off x="5779770" y="2376488"/>
            <a:ext cx="3084909" cy="2431971"/>
          </a:xfrm>
          <a:prstGeom prst="rect">
            <a:avLst/>
          </a:prstGeom>
          <a:noFill/>
          <a:ln/>
        </p:spPr>
        <p:txBody>
          <a:bodyPr wrap="square" rtlCol="0" anchor="t"/>
          <a:lstStyle/>
          <a:p>
            <a:pPr marL="0" indent="0">
              <a:lnSpc>
                <a:spcPts val="2736"/>
              </a:lnSpc>
              <a:buNone/>
            </a:pPr>
            <a:r>
              <a:rPr lang="en-US" sz="1710" dirty="0">
                <a:solidFill>
                  <a:srgbClr val="333F70"/>
                </a:solidFill>
                <a:latin typeface="Open Sans" pitchFamily="34" charset="0"/>
                <a:ea typeface="Open Sans" pitchFamily="34" charset="-122"/>
                <a:cs typeface="Open Sans" pitchFamily="34" charset="-120"/>
              </a:rPr>
              <a:t>Merging is the process of combining changes from one branch into another. Git offers several types of merges, including fast-forward merges, merge commits, and merge conflicts.</a:t>
            </a:r>
            <a:endParaRPr lang="en-US" sz="1710" dirty="0"/>
          </a:p>
        </p:txBody>
      </p:sp>
      <p:sp>
        <p:nvSpPr>
          <p:cNvPr id="10" name="Text 8"/>
          <p:cNvSpPr/>
          <p:nvPr/>
        </p:nvSpPr>
        <p:spPr>
          <a:xfrm>
            <a:off x="5779770" y="5003840"/>
            <a:ext cx="3084909" cy="2431971"/>
          </a:xfrm>
          <a:prstGeom prst="rect">
            <a:avLst/>
          </a:prstGeom>
          <a:noFill/>
          <a:ln/>
        </p:spPr>
        <p:txBody>
          <a:bodyPr wrap="square" rtlCol="0" anchor="t"/>
          <a:lstStyle/>
          <a:p>
            <a:pPr marL="0" indent="0">
              <a:lnSpc>
                <a:spcPts val="2736"/>
              </a:lnSpc>
              <a:buNone/>
            </a:pPr>
            <a:r>
              <a:rPr lang="en-US" sz="1710" dirty="0">
                <a:solidFill>
                  <a:srgbClr val="333F70"/>
                </a:solidFill>
                <a:latin typeface="Open Sans" pitchFamily="34" charset="0"/>
                <a:ea typeface="Open Sans" pitchFamily="34" charset="-122"/>
                <a:cs typeface="Open Sans" pitchFamily="34" charset="-120"/>
              </a:rPr>
              <a:t>Resolving merge conflicts can be a bit tricky, but Git provides tools and guidance to help you navigate these situations and ensure a smooth integration of changes.</a:t>
            </a:r>
            <a:endParaRPr lang="en-US" sz="1710" dirty="0"/>
          </a:p>
        </p:txBody>
      </p:sp>
      <p:sp>
        <p:nvSpPr>
          <p:cNvPr id="11" name="Text 9"/>
          <p:cNvSpPr/>
          <p:nvPr/>
        </p:nvSpPr>
        <p:spPr>
          <a:xfrm>
            <a:off x="9402128" y="1819989"/>
            <a:ext cx="3084909" cy="678656"/>
          </a:xfrm>
          <a:prstGeom prst="rect">
            <a:avLst/>
          </a:prstGeom>
          <a:noFill/>
          <a:ln/>
        </p:spPr>
        <p:txBody>
          <a:bodyPr wrap="square" rtlCol="0" anchor="t"/>
          <a:lstStyle/>
          <a:p>
            <a:pPr marL="0" indent="0">
              <a:lnSpc>
                <a:spcPts val="2672"/>
              </a:lnSpc>
              <a:buNone/>
            </a:pPr>
            <a:r>
              <a:rPr lang="en-US" sz="2138" b="1" dirty="0">
                <a:solidFill>
                  <a:srgbClr val="333F70"/>
                </a:solidFill>
                <a:latin typeface="Unbounded" pitchFamily="34" charset="0"/>
                <a:ea typeface="Unbounded" pitchFamily="34" charset="-122"/>
                <a:cs typeface="Unbounded" pitchFamily="34" charset="-120"/>
              </a:rPr>
              <a:t>Branching Strategies</a:t>
            </a:r>
            <a:endParaRPr lang="en-US" sz="2138" dirty="0"/>
          </a:p>
        </p:txBody>
      </p:sp>
      <p:sp>
        <p:nvSpPr>
          <p:cNvPr id="12" name="Text 10"/>
          <p:cNvSpPr/>
          <p:nvPr/>
        </p:nvSpPr>
        <p:spPr>
          <a:xfrm>
            <a:off x="9402128" y="2715816"/>
            <a:ext cx="3084909" cy="3474244"/>
          </a:xfrm>
          <a:prstGeom prst="rect">
            <a:avLst/>
          </a:prstGeom>
          <a:noFill/>
          <a:ln/>
        </p:spPr>
        <p:txBody>
          <a:bodyPr wrap="square" rtlCol="0" anchor="t"/>
          <a:lstStyle/>
          <a:p>
            <a:pPr marL="0" indent="0">
              <a:lnSpc>
                <a:spcPts val="2736"/>
              </a:lnSpc>
              <a:buNone/>
            </a:pPr>
            <a:r>
              <a:rPr lang="en-US" sz="1710" dirty="0">
                <a:solidFill>
                  <a:srgbClr val="333F70"/>
                </a:solidFill>
                <a:latin typeface="Open Sans" pitchFamily="34" charset="0"/>
                <a:ea typeface="Open Sans" pitchFamily="34" charset="-122"/>
                <a:cs typeface="Open Sans" pitchFamily="34" charset="-120"/>
              </a:rPr>
              <a:t>Depending on the size and complexity of your project, you may want to adopt a specific branching strategy, such as the popular Git Flow or GitHub Flow. These strategies provide a structured approach to managing branches and releases.</a:t>
            </a:r>
            <a:endParaRPr lang="en-US" sz="171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99148" y="757595"/>
            <a:ext cx="7971115" cy="665917"/>
          </a:xfrm>
          <a:prstGeom prst="rect">
            <a:avLst/>
          </a:prstGeom>
          <a:noFill/>
          <a:ln/>
        </p:spPr>
        <p:txBody>
          <a:bodyPr wrap="none" rtlCol="0" anchor="t"/>
          <a:lstStyle/>
          <a:p>
            <a:pPr marL="0" indent="0">
              <a:lnSpc>
                <a:spcPts val="5244"/>
              </a:lnSpc>
              <a:buNone/>
            </a:pPr>
            <a:r>
              <a:rPr lang="en-US" sz="4195" b="1" dirty="0">
                <a:solidFill>
                  <a:srgbClr val="333F70"/>
                </a:solidFill>
                <a:latin typeface="Unbounded" pitchFamily="34" charset="0"/>
                <a:ea typeface="Unbounded" pitchFamily="34" charset="-122"/>
                <a:cs typeface="Unbounded" pitchFamily="34" charset="-120"/>
              </a:rPr>
              <a:t>Advanced Git Concepts</a:t>
            </a:r>
            <a:endParaRPr lang="en-US" sz="4195" dirty="0"/>
          </a:p>
        </p:txBody>
      </p:sp>
      <p:pic>
        <p:nvPicPr>
          <p:cNvPr id="6" name="Image 1" descr="preencoded.png"/>
          <p:cNvPicPr>
            <a:picLocks noChangeAspect="1"/>
          </p:cNvPicPr>
          <p:nvPr/>
        </p:nvPicPr>
        <p:blipFill>
          <a:blip r:embed="rId4"/>
          <a:stretch>
            <a:fillRect/>
          </a:stretch>
        </p:blipFill>
        <p:spPr>
          <a:xfrm>
            <a:off x="799148" y="1743075"/>
            <a:ext cx="1065490" cy="1909643"/>
          </a:xfrm>
          <a:prstGeom prst="rect">
            <a:avLst/>
          </a:prstGeom>
        </p:spPr>
      </p:pic>
      <p:sp>
        <p:nvSpPr>
          <p:cNvPr id="7" name="Text 3"/>
          <p:cNvSpPr/>
          <p:nvPr/>
        </p:nvSpPr>
        <p:spPr>
          <a:xfrm>
            <a:off x="2184202" y="1956078"/>
            <a:ext cx="3486745" cy="332899"/>
          </a:xfrm>
          <a:prstGeom prst="rect">
            <a:avLst/>
          </a:prstGeom>
          <a:noFill/>
          <a:ln/>
        </p:spPr>
        <p:txBody>
          <a:bodyPr wrap="none" rtlCol="0" anchor="t"/>
          <a:lstStyle/>
          <a:p>
            <a:pPr marL="0" indent="0" algn="l">
              <a:lnSpc>
                <a:spcPts val="2622"/>
              </a:lnSpc>
              <a:buNone/>
            </a:pPr>
            <a:r>
              <a:rPr lang="en-US" sz="2098" b="1" dirty="0">
                <a:solidFill>
                  <a:srgbClr val="333F70"/>
                </a:solidFill>
                <a:latin typeface="Unbounded" pitchFamily="34" charset="0"/>
                <a:ea typeface="Unbounded" pitchFamily="34" charset="-122"/>
                <a:cs typeface="Unbounded" pitchFamily="34" charset="-120"/>
              </a:rPr>
              <a:t>Diff and Comparison</a:t>
            </a:r>
            <a:endParaRPr lang="en-US" sz="2098" dirty="0"/>
          </a:p>
        </p:txBody>
      </p:sp>
      <p:sp>
        <p:nvSpPr>
          <p:cNvPr id="8" name="Text 4"/>
          <p:cNvSpPr/>
          <p:nvPr/>
        </p:nvSpPr>
        <p:spPr>
          <a:xfrm>
            <a:off x="2184202" y="2416731"/>
            <a:ext cx="7989451" cy="1022985"/>
          </a:xfrm>
          <a:prstGeom prst="rect">
            <a:avLst/>
          </a:prstGeom>
          <a:noFill/>
          <a:ln/>
        </p:spPr>
        <p:txBody>
          <a:bodyPr wrap="square" rtlCol="0" anchor="t"/>
          <a:lstStyle/>
          <a:p>
            <a:pPr marL="0" indent="0" algn="l">
              <a:lnSpc>
                <a:spcPts val="2685"/>
              </a:lnSpc>
              <a:buNone/>
            </a:pPr>
            <a:r>
              <a:rPr lang="en-US" sz="1678" dirty="0">
                <a:solidFill>
                  <a:srgbClr val="333F70"/>
                </a:solidFill>
                <a:latin typeface="Open Sans" pitchFamily="34" charset="0"/>
                <a:ea typeface="Open Sans" pitchFamily="34" charset="-122"/>
                <a:cs typeface="Open Sans" pitchFamily="34" charset="-120"/>
              </a:rPr>
              <a:t>Git's diff command allows you to compare changes between different commits, branches, or the working directory. This is a powerful tool for understanding the evolution of your project and identifying specific changes.</a:t>
            </a:r>
            <a:endParaRPr lang="en-US" sz="1678" dirty="0"/>
          </a:p>
        </p:txBody>
      </p:sp>
      <p:pic>
        <p:nvPicPr>
          <p:cNvPr id="9" name="Image 2" descr="preencoded.png"/>
          <p:cNvPicPr>
            <a:picLocks noChangeAspect="1"/>
          </p:cNvPicPr>
          <p:nvPr/>
        </p:nvPicPr>
        <p:blipFill>
          <a:blip r:embed="rId5"/>
          <a:stretch>
            <a:fillRect/>
          </a:stretch>
        </p:blipFill>
        <p:spPr>
          <a:xfrm>
            <a:off x="799148" y="3652718"/>
            <a:ext cx="1065490" cy="1909643"/>
          </a:xfrm>
          <a:prstGeom prst="rect">
            <a:avLst/>
          </a:prstGeom>
        </p:spPr>
      </p:pic>
      <p:sp>
        <p:nvSpPr>
          <p:cNvPr id="10" name="Text 5"/>
          <p:cNvSpPr/>
          <p:nvPr/>
        </p:nvSpPr>
        <p:spPr>
          <a:xfrm>
            <a:off x="2184202" y="3865721"/>
            <a:ext cx="2663904" cy="332899"/>
          </a:xfrm>
          <a:prstGeom prst="rect">
            <a:avLst/>
          </a:prstGeom>
          <a:noFill/>
          <a:ln/>
        </p:spPr>
        <p:txBody>
          <a:bodyPr wrap="none" rtlCol="0" anchor="t"/>
          <a:lstStyle/>
          <a:p>
            <a:pPr marL="0" indent="0" algn="l">
              <a:lnSpc>
                <a:spcPts val="2622"/>
              </a:lnSpc>
              <a:buNone/>
            </a:pPr>
            <a:r>
              <a:rPr lang="en-US" sz="2098" b="1" dirty="0">
                <a:solidFill>
                  <a:srgbClr val="333F70"/>
                </a:solidFill>
                <a:latin typeface="Unbounded" pitchFamily="34" charset="0"/>
                <a:ea typeface="Unbounded" pitchFamily="34" charset="-122"/>
                <a:cs typeface="Unbounded" pitchFamily="34" charset="-120"/>
              </a:rPr>
              <a:t>Stashing</a:t>
            </a:r>
            <a:endParaRPr lang="en-US" sz="2098" dirty="0"/>
          </a:p>
        </p:txBody>
      </p:sp>
      <p:sp>
        <p:nvSpPr>
          <p:cNvPr id="11" name="Text 6"/>
          <p:cNvSpPr/>
          <p:nvPr/>
        </p:nvSpPr>
        <p:spPr>
          <a:xfrm>
            <a:off x="2184202" y="4326374"/>
            <a:ext cx="7989451" cy="1022985"/>
          </a:xfrm>
          <a:prstGeom prst="rect">
            <a:avLst/>
          </a:prstGeom>
          <a:noFill/>
          <a:ln/>
        </p:spPr>
        <p:txBody>
          <a:bodyPr wrap="square" rtlCol="0" anchor="t"/>
          <a:lstStyle/>
          <a:p>
            <a:pPr marL="0" indent="0" algn="l">
              <a:lnSpc>
                <a:spcPts val="2685"/>
              </a:lnSpc>
              <a:buNone/>
            </a:pPr>
            <a:r>
              <a:rPr lang="en-US" sz="1678" dirty="0">
                <a:solidFill>
                  <a:srgbClr val="333F70"/>
                </a:solidFill>
                <a:latin typeface="Open Sans" pitchFamily="34" charset="0"/>
                <a:ea typeface="Open Sans" pitchFamily="34" charset="-122"/>
                <a:cs typeface="Open Sans" pitchFamily="34" charset="-120"/>
              </a:rPr>
              <a:t>Stashing is a way to temporarily save your local changes without committing them. This is useful when you need to switch to a different branch but don't want to lose your current work.</a:t>
            </a:r>
            <a:endParaRPr lang="en-US" sz="1678" dirty="0"/>
          </a:p>
        </p:txBody>
      </p:sp>
      <p:pic>
        <p:nvPicPr>
          <p:cNvPr id="12" name="Image 3" descr="preencoded.png"/>
          <p:cNvPicPr>
            <a:picLocks noChangeAspect="1"/>
          </p:cNvPicPr>
          <p:nvPr/>
        </p:nvPicPr>
        <p:blipFill>
          <a:blip r:embed="rId6"/>
          <a:stretch>
            <a:fillRect/>
          </a:stretch>
        </p:blipFill>
        <p:spPr>
          <a:xfrm>
            <a:off x="799148" y="5562362"/>
            <a:ext cx="1065490" cy="1909643"/>
          </a:xfrm>
          <a:prstGeom prst="rect">
            <a:avLst/>
          </a:prstGeom>
        </p:spPr>
      </p:pic>
      <p:sp>
        <p:nvSpPr>
          <p:cNvPr id="13" name="Text 7"/>
          <p:cNvSpPr/>
          <p:nvPr/>
        </p:nvSpPr>
        <p:spPr>
          <a:xfrm>
            <a:off x="2184202" y="5775365"/>
            <a:ext cx="3322201" cy="332899"/>
          </a:xfrm>
          <a:prstGeom prst="rect">
            <a:avLst/>
          </a:prstGeom>
          <a:noFill/>
          <a:ln/>
        </p:spPr>
        <p:txBody>
          <a:bodyPr wrap="none" rtlCol="0" anchor="t"/>
          <a:lstStyle/>
          <a:p>
            <a:pPr marL="0" indent="0" algn="l">
              <a:lnSpc>
                <a:spcPts val="2622"/>
              </a:lnSpc>
              <a:buNone/>
            </a:pPr>
            <a:r>
              <a:rPr lang="en-US" sz="2098" b="1" dirty="0">
                <a:solidFill>
                  <a:srgbClr val="333F70"/>
                </a:solidFill>
                <a:latin typeface="Unbounded" pitchFamily="34" charset="0"/>
                <a:ea typeface="Unbounded" pitchFamily="34" charset="-122"/>
                <a:cs typeface="Unbounded" pitchFamily="34" charset="-120"/>
              </a:rPr>
              <a:t>Amending Commits</a:t>
            </a:r>
            <a:endParaRPr lang="en-US" sz="2098" dirty="0"/>
          </a:p>
        </p:txBody>
      </p:sp>
      <p:sp>
        <p:nvSpPr>
          <p:cNvPr id="14" name="Text 8"/>
          <p:cNvSpPr/>
          <p:nvPr/>
        </p:nvSpPr>
        <p:spPr>
          <a:xfrm>
            <a:off x="2184202" y="6236018"/>
            <a:ext cx="7989451" cy="1022985"/>
          </a:xfrm>
          <a:prstGeom prst="rect">
            <a:avLst/>
          </a:prstGeom>
          <a:noFill/>
          <a:ln/>
        </p:spPr>
        <p:txBody>
          <a:bodyPr wrap="square" rtlCol="0" anchor="t"/>
          <a:lstStyle/>
          <a:p>
            <a:pPr marL="0" indent="0" algn="l">
              <a:lnSpc>
                <a:spcPts val="2685"/>
              </a:lnSpc>
              <a:buNone/>
            </a:pPr>
            <a:r>
              <a:rPr lang="en-US" sz="1678" dirty="0">
                <a:solidFill>
                  <a:srgbClr val="333F70"/>
                </a:solidFill>
                <a:latin typeface="Open Sans" pitchFamily="34" charset="0"/>
                <a:ea typeface="Open Sans" pitchFamily="34" charset="-122"/>
                <a:cs typeface="Open Sans" pitchFamily="34" charset="-120"/>
              </a:rPr>
              <a:t>If you need to make a small change to your most recent commit, you can use the "amend" command to update the commit message or include additional changes without creating a new commit.</a:t>
            </a:r>
            <a:endParaRPr lang="en-US" sz="167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43476"/>
            <a:ext cx="8982908"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Git Tooling and Interfaces</a:t>
            </a:r>
            <a:endParaRPr lang="en-US" sz="4374" dirty="0"/>
          </a:p>
        </p:txBody>
      </p:sp>
      <p:pic>
        <p:nvPicPr>
          <p:cNvPr id="5" name="Image 0" descr="preencoded.png"/>
          <p:cNvPicPr>
            <a:picLocks noChangeAspect="1"/>
          </p:cNvPicPr>
          <p:nvPr/>
        </p:nvPicPr>
        <p:blipFill>
          <a:blip r:embed="rId3"/>
          <a:stretch>
            <a:fillRect/>
          </a:stretch>
        </p:blipFill>
        <p:spPr>
          <a:xfrm>
            <a:off x="2037993" y="2282190"/>
            <a:ext cx="555427" cy="555427"/>
          </a:xfrm>
          <a:prstGeom prst="rect">
            <a:avLst/>
          </a:prstGeom>
        </p:spPr>
      </p:pic>
      <p:sp>
        <p:nvSpPr>
          <p:cNvPr id="6" name="Text 3"/>
          <p:cNvSpPr/>
          <p:nvPr/>
        </p:nvSpPr>
        <p:spPr>
          <a:xfrm>
            <a:off x="2037993" y="3059787"/>
            <a:ext cx="2388632"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Command Line</a:t>
            </a:r>
            <a:endParaRPr lang="en-US" sz="2187" dirty="0"/>
          </a:p>
        </p:txBody>
      </p:sp>
      <p:sp>
        <p:nvSpPr>
          <p:cNvPr id="7" name="Text 4"/>
          <p:cNvSpPr/>
          <p:nvPr/>
        </p:nvSpPr>
        <p:spPr>
          <a:xfrm>
            <a:off x="2037993" y="3887391"/>
            <a:ext cx="2388632" cy="2132409"/>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Git is primarily a command-line tool, and understanding terminal commands is essential for working with it effectively.</a:t>
            </a:r>
            <a:endParaRPr lang="en-US" sz="1750" dirty="0"/>
          </a:p>
        </p:txBody>
      </p:sp>
      <p:pic>
        <p:nvPicPr>
          <p:cNvPr id="8" name="Image 1" descr="preencoded.png"/>
          <p:cNvPicPr>
            <a:picLocks noChangeAspect="1"/>
          </p:cNvPicPr>
          <p:nvPr/>
        </p:nvPicPr>
        <p:blipFill>
          <a:blip r:embed="rId4"/>
          <a:stretch>
            <a:fillRect/>
          </a:stretch>
        </p:blipFill>
        <p:spPr>
          <a:xfrm>
            <a:off x="4759881" y="2282190"/>
            <a:ext cx="555427" cy="555427"/>
          </a:xfrm>
          <a:prstGeom prst="rect">
            <a:avLst/>
          </a:prstGeom>
        </p:spPr>
      </p:pic>
      <p:sp>
        <p:nvSpPr>
          <p:cNvPr id="9" name="Text 5"/>
          <p:cNvSpPr/>
          <p:nvPr/>
        </p:nvSpPr>
        <p:spPr>
          <a:xfrm>
            <a:off x="4759881" y="3059787"/>
            <a:ext cx="2388632"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GUI Tools</a:t>
            </a:r>
            <a:endParaRPr lang="en-US" sz="2187" dirty="0"/>
          </a:p>
        </p:txBody>
      </p:sp>
      <p:sp>
        <p:nvSpPr>
          <p:cNvPr id="10" name="Text 6"/>
          <p:cNvSpPr/>
          <p:nvPr/>
        </p:nvSpPr>
        <p:spPr>
          <a:xfrm>
            <a:off x="4759881" y="3540204"/>
            <a:ext cx="2388632" cy="3198614"/>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While Git is primarily a command-line tool, there are also graphical user interface (GUI) tools like GitKraken that provide a more visual and user-friendly way to interact with Git.</a:t>
            </a:r>
            <a:endParaRPr lang="en-US" sz="1750" dirty="0"/>
          </a:p>
        </p:txBody>
      </p:sp>
      <p:pic>
        <p:nvPicPr>
          <p:cNvPr id="11" name="Image 2" descr="preencoded.png"/>
          <p:cNvPicPr>
            <a:picLocks noChangeAspect="1"/>
          </p:cNvPicPr>
          <p:nvPr/>
        </p:nvPicPr>
        <p:blipFill>
          <a:blip r:embed="rId5"/>
          <a:stretch>
            <a:fillRect/>
          </a:stretch>
        </p:blipFill>
        <p:spPr>
          <a:xfrm>
            <a:off x="7481768" y="2282190"/>
            <a:ext cx="555427" cy="555427"/>
          </a:xfrm>
          <a:prstGeom prst="rect">
            <a:avLst/>
          </a:prstGeom>
        </p:spPr>
      </p:pic>
      <p:sp>
        <p:nvSpPr>
          <p:cNvPr id="12" name="Text 7"/>
          <p:cNvSpPr/>
          <p:nvPr/>
        </p:nvSpPr>
        <p:spPr>
          <a:xfrm>
            <a:off x="7481768" y="3059787"/>
            <a:ext cx="2388632"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IDE Integration</a:t>
            </a:r>
            <a:endParaRPr lang="en-US" sz="2187" dirty="0"/>
          </a:p>
        </p:txBody>
      </p:sp>
      <p:sp>
        <p:nvSpPr>
          <p:cNvPr id="13" name="Text 8"/>
          <p:cNvSpPr/>
          <p:nvPr/>
        </p:nvSpPr>
        <p:spPr>
          <a:xfrm>
            <a:off x="7481768" y="3887391"/>
            <a:ext cx="2388632" cy="3198614"/>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Many popular code editors, such as Visual Studio Code, have built-in Git integration, allowing you to manage your version control directly within the development environment.</a:t>
            </a:r>
            <a:endParaRPr lang="en-US" sz="1750" dirty="0"/>
          </a:p>
        </p:txBody>
      </p:sp>
      <p:pic>
        <p:nvPicPr>
          <p:cNvPr id="14" name="Image 3" descr="preencoded.png"/>
          <p:cNvPicPr>
            <a:picLocks noChangeAspect="1"/>
          </p:cNvPicPr>
          <p:nvPr/>
        </p:nvPicPr>
        <p:blipFill>
          <a:blip r:embed="rId6"/>
          <a:stretch>
            <a:fillRect/>
          </a:stretch>
        </p:blipFill>
        <p:spPr>
          <a:xfrm>
            <a:off x="10203656" y="2282190"/>
            <a:ext cx="555427" cy="555427"/>
          </a:xfrm>
          <a:prstGeom prst="rect">
            <a:avLst/>
          </a:prstGeom>
        </p:spPr>
      </p:pic>
      <p:sp>
        <p:nvSpPr>
          <p:cNvPr id="15" name="Text 9"/>
          <p:cNvSpPr/>
          <p:nvPr/>
        </p:nvSpPr>
        <p:spPr>
          <a:xfrm>
            <a:off x="10203656" y="3059787"/>
            <a:ext cx="2388751" cy="694373"/>
          </a:xfrm>
          <a:prstGeom prst="rect">
            <a:avLst/>
          </a:prstGeom>
          <a:noFill/>
          <a:ln/>
        </p:spPr>
        <p:txBody>
          <a:bodyPr wrap="squar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Remote Hosting</a:t>
            </a:r>
            <a:endParaRPr lang="en-US" sz="2187" dirty="0"/>
          </a:p>
        </p:txBody>
      </p:sp>
      <p:sp>
        <p:nvSpPr>
          <p:cNvPr id="16" name="Text 10"/>
          <p:cNvSpPr/>
          <p:nvPr/>
        </p:nvSpPr>
        <p:spPr>
          <a:xfrm>
            <a:off x="10203656" y="3887391"/>
            <a:ext cx="2388751" cy="3198614"/>
          </a:xfrm>
          <a:prstGeom prst="rect">
            <a:avLst/>
          </a:prstGeom>
          <a:noFill/>
          <a:ln/>
        </p:spPr>
        <p:txBody>
          <a:bodyPr wrap="square" rtlCol="0" anchor="t"/>
          <a:lstStyle/>
          <a:p>
            <a:pPr marL="0" indent="0" algn="l">
              <a:lnSpc>
                <a:spcPts val="2799"/>
              </a:lnSpc>
              <a:buNone/>
            </a:pPr>
            <a:r>
              <a:rPr lang="en-US" sz="1750" dirty="0">
                <a:solidFill>
                  <a:srgbClr val="333F70"/>
                </a:solidFill>
                <a:latin typeface="Open Sans" pitchFamily="34" charset="0"/>
                <a:ea typeface="Open Sans" pitchFamily="34" charset="-122"/>
                <a:cs typeface="Open Sans" pitchFamily="34" charset="-120"/>
              </a:rPr>
              <a:t>Services like GitHub, GitLab, and Bitbucket provide remote hosting for your Git repositories, enabling collaboration, issue tracking, and other project management features.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124432" y="601623"/>
            <a:ext cx="6846808" cy="682943"/>
          </a:xfrm>
          <a:prstGeom prst="rect">
            <a:avLst/>
          </a:prstGeom>
          <a:noFill/>
          <a:ln/>
        </p:spPr>
        <p:txBody>
          <a:bodyPr wrap="none" rtlCol="0" anchor="t"/>
          <a:lstStyle/>
          <a:p>
            <a:pPr marL="0" indent="0">
              <a:lnSpc>
                <a:spcPts val="5378"/>
              </a:lnSpc>
              <a:buNone/>
            </a:pPr>
            <a:r>
              <a:rPr lang="en-US" sz="4302" b="1" dirty="0">
                <a:solidFill>
                  <a:srgbClr val="333F70"/>
                </a:solidFill>
                <a:latin typeface="Unbounded" pitchFamily="34" charset="0"/>
                <a:ea typeface="Unbounded" pitchFamily="34" charset="-122"/>
                <a:cs typeface="Unbounded" pitchFamily="34" charset="-120"/>
              </a:rPr>
              <a:t>Git in the Real World</a:t>
            </a:r>
            <a:endParaRPr lang="en-US" sz="4302" dirty="0"/>
          </a:p>
        </p:txBody>
      </p:sp>
      <p:sp>
        <p:nvSpPr>
          <p:cNvPr id="5" name="Shape 3"/>
          <p:cNvSpPr/>
          <p:nvPr/>
        </p:nvSpPr>
        <p:spPr>
          <a:xfrm>
            <a:off x="2124432" y="1721644"/>
            <a:ext cx="5081468" cy="2673191"/>
          </a:xfrm>
          <a:prstGeom prst="roundRect">
            <a:avLst>
              <a:gd name="adj" fmla="val 3679"/>
            </a:avLst>
          </a:prstGeom>
          <a:solidFill>
            <a:srgbClr val="D6F5EE"/>
          </a:solidFill>
          <a:ln w="7620">
            <a:solidFill>
              <a:srgbClr val="BCDBD4"/>
            </a:solidFill>
            <a:prstDash val="solid"/>
          </a:ln>
        </p:spPr>
      </p:sp>
      <p:sp>
        <p:nvSpPr>
          <p:cNvPr id="6" name="Text 4"/>
          <p:cNvSpPr/>
          <p:nvPr/>
        </p:nvSpPr>
        <p:spPr>
          <a:xfrm>
            <a:off x="2350532" y="1947743"/>
            <a:ext cx="2731889" cy="341471"/>
          </a:xfrm>
          <a:prstGeom prst="rect">
            <a:avLst/>
          </a:prstGeom>
          <a:noFill/>
          <a:ln/>
        </p:spPr>
        <p:txBody>
          <a:bodyPr wrap="none" rtlCol="0" anchor="t"/>
          <a:lstStyle/>
          <a:p>
            <a:pPr marL="0" indent="0">
              <a:lnSpc>
                <a:spcPts val="2689"/>
              </a:lnSpc>
              <a:buNone/>
            </a:pPr>
            <a:r>
              <a:rPr lang="en-US" sz="2151" b="1" dirty="0">
                <a:solidFill>
                  <a:srgbClr val="333F70"/>
                </a:solidFill>
                <a:latin typeface="Unbounded" pitchFamily="34" charset="0"/>
                <a:ea typeface="Unbounded" pitchFamily="34" charset="-122"/>
                <a:cs typeface="Unbounded" pitchFamily="34" charset="-120"/>
              </a:rPr>
              <a:t>Developers</a:t>
            </a:r>
            <a:endParaRPr lang="en-US" sz="2151" dirty="0"/>
          </a:p>
        </p:txBody>
      </p:sp>
      <p:sp>
        <p:nvSpPr>
          <p:cNvPr id="7" name="Text 5"/>
          <p:cNvSpPr/>
          <p:nvPr/>
        </p:nvSpPr>
        <p:spPr>
          <a:xfrm>
            <a:off x="2350532" y="2420303"/>
            <a:ext cx="4629269" cy="1398746"/>
          </a:xfrm>
          <a:prstGeom prst="rect">
            <a:avLst/>
          </a:prstGeom>
          <a:noFill/>
          <a:ln/>
        </p:spPr>
        <p:txBody>
          <a:bodyPr wrap="square" rtlCol="0" anchor="t"/>
          <a:lstStyle/>
          <a:p>
            <a:pPr marL="0" indent="0">
              <a:lnSpc>
                <a:spcPts val="2753"/>
              </a:lnSpc>
              <a:buNone/>
            </a:pPr>
            <a:r>
              <a:rPr lang="en-US" sz="1721" dirty="0">
                <a:solidFill>
                  <a:srgbClr val="333F70"/>
                </a:solidFill>
                <a:latin typeface="Open Sans" pitchFamily="34" charset="0"/>
                <a:ea typeface="Open Sans" pitchFamily="34" charset="-122"/>
                <a:cs typeface="Open Sans" pitchFamily="34" charset="-120"/>
              </a:rPr>
              <a:t>Git is an essential tool for software developers, allowing them to manage code changes, collaborate with team members, and track the evolution of their projects.</a:t>
            </a:r>
            <a:endParaRPr lang="en-US" sz="1721" dirty="0"/>
          </a:p>
        </p:txBody>
      </p:sp>
      <p:sp>
        <p:nvSpPr>
          <p:cNvPr id="8" name="Shape 6"/>
          <p:cNvSpPr/>
          <p:nvPr/>
        </p:nvSpPr>
        <p:spPr>
          <a:xfrm>
            <a:off x="7424380" y="1721644"/>
            <a:ext cx="5081468" cy="2673191"/>
          </a:xfrm>
          <a:prstGeom prst="roundRect">
            <a:avLst>
              <a:gd name="adj" fmla="val 3679"/>
            </a:avLst>
          </a:prstGeom>
          <a:solidFill>
            <a:srgbClr val="D6F5EE"/>
          </a:solidFill>
          <a:ln w="7620">
            <a:solidFill>
              <a:srgbClr val="BCDBD4"/>
            </a:solidFill>
            <a:prstDash val="solid"/>
          </a:ln>
        </p:spPr>
      </p:sp>
      <p:sp>
        <p:nvSpPr>
          <p:cNvPr id="9" name="Text 7"/>
          <p:cNvSpPr/>
          <p:nvPr/>
        </p:nvSpPr>
        <p:spPr>
          <a:xfrm>
            <a:off x="7650480" y="1947743"/>
            <a:ext cx="2731889" cy="341471"/>
          </a:xfrm>
          <a:prstGeom prst="rect">
            <a:avLst/>
          </a:prstGeom>
          <a:noFill/>
          <a:ln/>
        </p:spPr>
        <p:txBody>
          <a:bodyPr wrap="none" rtlCol="0" anchor="t"/>
          <a:lstStyle/>
          <a:p>
            <a:pPr marL="0" indent="0">
              <a:lnSpc>
                <a:spcPts val="2689"/>
              </a:lnSpc>
              <a:buNone/>
            </a:pPr>
            <a:r>
              <a:rPr lang="en-US" sz="2151" b="1" dirty="0">
                <a:solidFill>
                  <a:srgbClr val="333F70"/>
                </a:solidFill>
                <a:latin typeface="Unbounded" pitchFamily="34" charset="0"/>
                <a:ea typeface="Unbounded" pitchFamily="34" charset="-122"/>
                <a:cs typeface="Unbounded" pitchFamily="34" charset="-120"/>
              </a:rPr>
              <a:t>Designers</a:t>
            </a:r>
            <a:endParaRPr lang="en-US" sz="2151" dirty="0"/>
          </a:p>
        </p:txBody>
      </p:sp>
      <p:sp>
        <p:nvSpPr>
          <p:cNvPr id="10" name="Text 8"/>
          <p:cNvSpPr/>
          <p:nvPr/>
        </p:nvSpPr>
        <p:spPr>
          <a:xfrm>
            <a:off x="7650480" y="2420303"/>
            <a:ext cx="4629269" cy="1748433"/>
          </a:xfrm>
          <a:prstGeom prst="rect">
            <a:avLst/>
          </a:prstGeom>
          <a:noFill/>
          <a:ln/>
        </p:spPr>
        <p:txBody>
          <a:bodyPr wrap="square" rtlCol="0" anchor="t"/>
          <a:lstStyle/>
          <a:p>
            <a:pPr marL="0" indent="0">
              <a:lnSpc>
                <a:spcPts val="2753"/>
              </a:lnSpc>
              <a:buNone/>
            </a:pPr>
            <a:r>
              <a:rPr lang="en-US" sz="1721" dirty="0">
                <a:solidFill>
                  <a:srgbClr val="333F70"/>
                </a:solidFill>
                <a:latin typeface="Open Sans" pitchFamily="34" charset="0"/>
                <a:ea typeface="Open Sans" pitchFamily="34" charset="-122"/>
                <a:cs typeface="Open Sans" pitchFamily="34" charset="-120"/>
              </a:rPr>
              <a:t>Designers can use Git to version control their design files, such as Photoshop, Sketch, or Figma documents, enabling them to revert changes, experiment with new ideas, and collaborate with developers.</a:t>
            </a:r>
            <a:endParaRPr lang="en-US" sz="1721" dirty="0"/>
          </a:p>
        </p:txBody>
      </p:sp>
      <p:sp>
        <p:nvSpPr>
          <p:cNvPr id="11" name="Shape 9"/>
          <p:cNvSpPr/>
          <p:nvPr/>
        </p:nvSpPr>
        <p:spPr>
          <a:xfrm>
            <a:off x="2124432" y="4613315"/>
            <a:ext cx="5081468" cy="3014663"/>
          </a:xfrm>
          <a:prstGeom prst="roundRect">
            <a:avLst>
              <a:gd name="adj" fmla="val 3262"/>
            </a:avLst>
          </a:prstGeom>
          <a:solidFill>
            <a:srgbClr val="D6F5EE"/>
          </a:solidFill>
          <a:ln w="7620">
            <a:solidFill>
              <a:srgbClr val="BCDBD4"/>
            </a:solidFill>
            <a:prstDash val="solid"/>
          </a:ln>
        </p:spPr>
      </p:sp>
      <p:sp>
        <p:nvSpPr>
          <p:cNvPr id="12" name="Text 10"/>
          <p:cNvSpPr/>
          <p:nvPr/>
        </p:nvSpPr>
        <p:spPr>
          <a:xfrm>
            <a:off x="2350532" y="4839414"/>
            <a:ext cx="4294465" cy="341471"/>
          </a:xfrm>
          <a:prstGeom prst="rect">
            <a:avLst/>
          </a:prstGeom>
          <a:noFill/>
          <a:ln/>
        </p:spPr>
        <p:txBody>
          <a:bodyPr wrap="none" rtlCol="0" anchor="t"/>
          <a:lstStyle/>
          <a:p>
            <a:pPr marL="0" indent="0">
              <a:lnSpc>
                <a:spcPts val="2689"/>
              </a:lnSpc>
              <a:buNone/>
            </a:pPr>
            <a:r>
              <a:rPr lang="en-US" sz="2151" b="1" dirty="0">
                <a:solidFill>
                  <a:srgbClr val="333F70"/>
                </a:solidFill>
                <a:latin typeface="Unbounded" pitchFamily="34" charset="0"/>
                <a:ea typeface="Unbounded" pitchFamily="34" charset="-122"/>
                <a:cs typeface="Unbounded" pitchFamily="34" charset="-120"/>
              </a:rPr>
              <a:t>Writers and Researchers</a:t>
            </a:r>
            <a:endParaRPr lang="en-US" sz="2151" dirty="0"/>
          </a:p>
        </p:txBody>
      </p:sp>
      <p:sp>
        <p:nvSpPr>
          <p:cNvPr id="13" name="Text 11"/>
          <p:cNvSpPr/>
          <p:nvPr/>
        </p:nvSpPr>
        <p:spPr>
          <a:xfrm>
            <a:off x="2350532" y="5311973"/>
            <a:ext cx="4629269" cy="1748433"/>
          </a:xfrm>
          <a:prstGeom prst="rect">
            <a:avLst/>
          </a:prstGeom>
          <a:noFill/>
          <a:ln/>
        </p:spPr>
        <p:txBody>
          <a:bodyPr wrap="square" rtlCol="0" anchor="t"/>
          <a:lstStyle/>
          <a:p>
            <a:pPr marL="0" indent="0">
              <a:lnSpc>
                <a:spcPts val="2753"/>
              </a:lnSpc>
              <a:buNone/>
            </a:pPr>
            <a:r>
              <a:rPr lang="en-US" sz="1721" dirty="0">
                <a:solidFill>
                  <a:srgbClr val="333F70"/>
                </a:solidFill>
                <a:latin typeface="Open Sans" pitchFamily="34" charset="0"/>
                <a:ea typeface="Open Sans" pitchFamily="34" charset="-122"/>
                <a:cs typeface="Open Sans" pitchFamily="34" charset="-120"/>
              </a:rPr>
              <a:t>Git is not just for code; it can also be used by writers, researchers, and academics to manage their text-based documents, such as articles, papers, and books, ensuring version control and collaboration.</a:t>
            </a:r>
            <a:endParaRPr lang="en-US" sz="1721" dirty="0"/>
          </a:p>
        </p:txBody>
      </p:sp>
      <p:sp>
        <p:nvSpPr>
          <p:cNvPr id="14" name="Shape 12"/>
          <p:cNvSpPr/>
          <p:nvPr/>
        </p:nvSpPr>
        <p:spPr>
          <a:xfrm>
            <a:off x="7424380" y="4613315"/>
            <a:ext cx="5081468" cy="3014663"/>
          </a:xfrm>
          <a:prstGeom prst="roundRect">
            <a:avLst>
              <a:gd name="adj" fmla="val 3262"/>
            </a:avLst>
          </a:prstGeom>
          <a:solidFill>
            <a:srgbClr val="D6F5EE"/>
          </a:solidFill>
          <a:ln w="7620">
            <a:solidFill>
              <a:srgbClr val="BCDBD4"/>
            </a:solidFill>
            <a:prstDash val="solid"/>
          </a:ln>
        </p:spPr>
      </p:sp>
      <p:sp>
        <p:nvSpPr>
          <p:cNvPr id="15" name="Text 13"/>
          <p:cNvSpPr/>
          <p:nvPr/>
        </p:nvSpPr>
        <p:spPr>
          <a:xfrm>
            <a:off x="7650480" y="4839414"/>
            <a:ext cx="4629269" cy="682943"/>
          </a:xfrm>
          <a:prstGeom prst="rect">
            <a:avLst/>
          </a:prstGeom>
          <a:noFill/>
          <a:ln/>
        </p:spPr>
        <p:txBody>
          <a:bodyPr wrap="square" rtlCol="0" anchor="t"/>
          <a:lstStyle/>
          <a:p>
            <a:pPr marL="0" indent="0">
              <a:lnSpc>
                <a:spcPts val="2689"/>
              </a:lnSpc>
              <a:buNone/>
            </a:pPr>
            <a:r>
              <a:rPr lang="en-US" sz="2151" b="1" dirty="0">
                <a:solidFill>
                  <a:srgbClr val="333F70"/>
                </a:solidFill>
                <a:latin typeface="Unbounded" pitchFamily="34" charset="0"/>
                <a:ea typeface="Unbounded" pitchFamily="34" charset="-122"/>
                <a:cs typeface="Unbounded" pitchFamily="34" charset="-120"/>
              </a:rPr>
              <a:t>Government and Enterprise</a:t>
            </a:r>
            <a:endParaRPr lang="en-US" sz="2151" dirty="0"/>
          </a:p>
        </p:txBody>
      </p:sp>
      <p:sp>
        <p:nvSpPr>
          <p:cNvPr id="16" name="Text 14"/>
          <p:cNvSpPr/>
          <p:nvPr/>
        </p:nvSpPr>
        <p:spPr>
          <a:xfrm>
            <a:off x="7650480" y="5653445"/>
            <a:ext cx="4629269" cy="1748433"/>
          </a:xfrm>
          <a:prstGeom prst="rect">
            <a:avLst/>
          </a:prstGeom>
          <a:noFill/>
          <a:ln/>
        </p:spPr>
        <p:txBody>
          <a:bodyPr wrap="square" rtlCol="0" anchor="t"/>
          <a:lstStyle/>
          <a:p>
            <a:pPr marL="0" indent="0">
              <a:lnSpc>
                <a:spcPts val="2753"/>
              </a:lnSpc>
              <a:buNone/>
            </a:pPr>
            <a:r>
              <a:rPr lang="en-US" sz="1721" dirty="0">
                <a:solidFill>
                  <a:srgbClr val="333F70"/>
                </a:solidFill>
                <a:latin typeface="Open Sans" pitchFamily="34" charset="0"/>
                <a:ea typeface="Open Sans" pitchFamily="34" charset="-122"/>
                <a:cs typeface="Open Sans" pitchFamily="34" charset="-120"/>
              </a:rPr>
              <a:t>Governments and large organizations are increasingly adopting Git to manage their information and policies, taking advantage of its version control, collaboration, and transparency features.</a:t>
            </a:r>
            <a:endParaRPr lang="en-US" sz="172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1151</Words>
  <Application>Microsoft Macintosh PowerPoint</Application>
  <PresentationFormat>Custom</PresentationFormat>
  <Paragraphs>81</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Open Sans</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4</cp:revision>
  <dcterms:created xsi:type="dcterms:W3CDTF">2024-04-18T04:05:14Z</dcterms:created>
  <dcterms:modified xsi:type="dcterms:W3CDTF">2024-04-18T10:27:03Z</dcterms:modified>
</cp:coreProperties>
</file>